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4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70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7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9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3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0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2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7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6F178-A97F-4B64-9A61-C7574B7240BB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4D121-D69C-458E-B8F9-01658459E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4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grsf.org/festival-events/#freeconcer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alendar.google.com/calendar/embed?src=vq3jnv0v05sc13nhli1jt4lbu0%40group.calendar.google.com&amp;ctz=America/Chicag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You’re here!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i="1" dirty="0" smtClean="0"/>
              <a:t>Winona, MN:</a:t>
            </a:r>
          </a:p>
          <a:p>
            <a:pPr marL="0" indent="0">
              <a:buNone/>
            </a:pPr>
            <a:endParaRPr lang="en-US" b="1" i="1" dirty="0"/>
          </a:p>
          <a:p>
            <a:r>
              <a:rPr lang="en-US" dirty="0" smtClean="0"/>
              <a:t>Current population 27,000 + </a:t>
            </a:r>
          </a:p>
          <a:p>
            <a:endParaRPr lang="en-US" dirty="0" smtClean="0"/>
          </a:p>
          <a:p>
            <a:r>
              <a:rPr lang="en-US" dirty="0" smtClean="0"/>
              <a:t>Part of the “</a:t>
            </a:r>
            <a:r>
              <a:rPr lang="en-US" dirty="0" err="1" smtClean="0"/>
              <a:t>Driftless</a:t>
            </a:r>
            <a:r>
              <a:rPr lang="en-US" dirty="0" smtClean="0"/>
              <a:t> Region”</a:t>
            </a:r>
          </a:p>
          <a:p>
            <a:endParaRPr lang="en-US" dirty="0"/>
          </a:p>
          <a:p>
            <a:r>
              <a:rPr lang="en-US" dirty="0" smtClean="0"/>
              <a:t>Winona’s weather station records warmest </a:t>
            </a:r>
            <a:r>
              <a:rPr lang="en-US" dirty="0" err="1" smtClean="0"/>
              <a:t>avg</a:t>
            </a:r>
            <a:r>
              <a:rPr lang="en-US" dirty="0" smtClean="0"/>
              <a:t> temps of any in MN!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i="1" dirty="0" smtClean="0"/>
              <a:t>Winona State University</a:t>
            </a:r>
          </a:p>
          <a:p>
            <a:pPr marL="0" indent="0">
              <a:buNone/>
            </a:pPr>
            <a:endParaRPr lang="en-US" b="1" i="1" dirty="0"/>
          </a:p>
          <a:p>
            <a:r>
              <a:rPr lang="en-US" dirty="0" smtClean="0"/>
              <a:t>Founded 1858, as “Normal School” (school for elementary teachers)</a:t>
            </a:r>
          </a:p>
          <a:p>
            <a:endParaRPr lang="en-US" dirty="0"/>
          </a:p>
          <a:p>
            <a:r>
              <a:rPr lang="en-US" dirty="0" smtClean="0"/>
              <a:t>First university founded west of the Mississippi</a:t>
            </a:r>
          </a:p>
          <a:p>
            <a:endParaRPr lang="en-US" dirty="0"/>
          </a:p>
          <a:p>
            <a:r>
              <a:rPr lang="en-US" dirty="0" smtClean="0"/>
              <a:t>Current student population: 8,002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059" y="1222121"/>
            <a:ext cx="56864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Coffee shops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3624"/>
            <a:ext cx="10515600" cy="46133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Blue Heron</a:t>
            </a:r>
          </a:p>
          <a:p>
            <a:r>
              <a:rPr lang="en-US" dirty="0" smtClean="0"/>
              <a:t>Blooming Grounds</a:t>
            </a:r>
          </a:p>
          <a:p>
            <a:r>
              <a:rPr lang="en-US" dirty="0" smtClean="0"/>
              <a:t>Acoustic Café</a:t>
            </a:r>
          </a:p>
          <a:p>
            <a:r>
              <a:rPr lang="en-US" dirty="0" err="1" smtClean="0"/>
              <a:t>Mugby</a:t>
            </a:r>
            <a:r>
              <a:rPr lang="en-US" dirty="0" smtClean="0"/>
              <a:t> Junction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67" y="719519"/>
            <a:ext cx="4644132" cy="3084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15" y="4211448"/>
            <a:ext cx="3627349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891"/>
          </a:xfrm>
        </p:spPr>
        <p:txBody>
          <a:bodyPr/>
          <a:lstStyle/>
          <a:p>
            <a:r>
              <a:rPr lang="en-US" dirty="0" smtClean="0"/>
              <a:t>Outdoors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3624"/>
            <a:ext cx="10515600" cy="46133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Winona Lakes</a:t>
            </a:r>
          </a:p>
          <a:p>
            <a:pPr lvl="1"/>
            <a:r>
              <a:rPr lang="en-US" dirty="0" smtClean="0"/>
              <a:t>3.4 miles around large East lake</a:t>
            </a:r>
          </a:p>
          <a:p>
            <a:pPr lvl="1"/>
            <a:r>
              <a:rPr lang="en-US" dirty="0" smtClean="0"/>
              <a:t>1.8 miles around small West lake</a:t>
            </a:r>
          </a:p>
          <a:p>
            <a:pPr marL="0" indent="0">
              <a:buNone/>
            </a:pPr>
            <a:r>
              <a:rPr lang="en-US" b="1" dirty="0" smtClean="0"/>
              <a:t>Lake Lodge (part of Parks and Rec system)</a:t>
            </a:r>
          </a:p>
          <a:p>
            <a:pPr lvl="1"/>
            <a:r>
              <a:rPr lang="en-US" dirty="0" smtClean="0"/>
              <a:t>$15 one-time membership gets you:</a:t>
            </a:r>
          </a:p>
          <a:p>
            <a:pPr lvl="1"/>
            <a:r>
              <a:rPr lang="en-US" dirty="0" smtClean="0"/>
              <a:t>Canoes</a:t>
            </a:r>
          </a:p>
          <a:p>
            <a:pPr lvl="1"/>
            <a:r>
              <a:rPr lang="en-US" dirty="0" smtClean="0"/>
              <a:t>Bikes</a:t>
            </a:r>
          </a:p>
          <a:p>
            <a:pPr lvl="1"/>
            <a:r>
              <a:rPr lang="en-US" dirty="0" smtClean="0"/>
              <a:t>Lawn games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State Parks within 30 min drive (or longer bike ride!)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MN:</a:t>
            </a:r>
          </a:p>
          <a:p>
            <a:pPr lvl="1"/>
            <a:r>
              <a:rPr lang="en-US" dirty="0" err="1" smtClean="0"/>
              <a:t>Latsch</a:t>
            </a:r>
            <a:endParaRPr lang="en-US" dirty="0" smtClean="0"/>
          </a:p>
          <a:p>
            <a:pPr lvl="1"/>
            <a:r>
              <a:rPr lang="en-US" dirty="0" smtClean="0"/>
              <a:t>Whitewater</a:t>
            </a:r>
          </a:p>
          <a:p>
            <a:pPr lvl="1"/>
            <a:r>
              <a:rPr lang="en-US" dirty="0" smtClean="0"/>
              <a:t>Great River Bluffs</a:t>
            </a:r>
          </a:p>
          <a:p>
            <a:pPr marL="0" indent="0">
              <a:buNone/>
            </a:pPr>
            <a:r>
              <a:rPr lang="en-US" b="1" dirty="0" smtClean="0"/>
              <a:t>WI:</a:t>
            </a:r>
          </a:p>
          <a:p>
            <a:pPr lvl="1"/>
            <a:r>
              <a:rPr lang="en-US" dirty="0" smtClean="0"/>
              <a:t>Merrick</a:t>
            </a:r>
          </a:p>
          <a:p>
            <a:pPr lvl="1"/>
            <a:r>
              <a:rPr lang="en-US" dirty="0" smtClean="0"/>
              <a:t>Perrot</a:t>
            </a:r>
          </a:p>
          <a:p>
            <a:pPr lvl="1"/>
            <a:r>
              <a:rPr lang="en-US" dirty="0" err="1" smtClean="0"/>
              <a:t>Trempeleau</a:t>
            </a:r>
            <a:r>
              <a:rPr lang="en-US" dirty="0" smtClean="0"/>
              <a:t> Wildlife Refuge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30" y="632166"/>
            <a:ext cx="4386834" cy="2897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88" y="3796625"/>
            <a:ext cx="3974388" cy="2990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58323" y="6550223"/>
            <a:ext cx="240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Brady’s Bluff, Perrot State Park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04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891"/>
          </a:xfrm>
        </p:spPr>
        <p:txBody>
          <a:bodyPr/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016"/>
            <a:ext cx="5864352" cy="4905947"/>
          </a:xfrm>
        </p:spPr>
        <p:txBody>
          <a:bodyPr>
            <a:normAutofit/>
          </a:bodyPr>
          <a:lstStyle/>
          <a:p>
            <a:r>
              <a:rPr lang="en-US" dirty="0" smtClean="0"/>
              <a:t>Farmer’s Market each Saturday, 7:30-12; Midtown Foods Parking Lot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Free Friday “Concerts on the Green”</a:t>
            </a:r>
            <a:endParaRPr lang="en-US" dirty="0" smtClean="0"/>
          </a:p>
          <a:p>
            <a:pPr lvl="1"/>
            <a:r>
              <a:rPr lang="en-US" dirty="0" smtClean="0"/>
              <a:t>Part of Great River Shakespeare Festival</a:t>
            </a:r>
          </a:p>
          <a:p>
            <a:pPr lvl="1"/>
            <a:r>
              <a:rPr lang="en-US" dirty="0" smtClean="0"/>
              <a:t>Start June 23, just outside </a:t>
            </a:r>
            <a:r>
              <a:rPr lang="en-US" dirty="0" err="1" smtClean="0"/>
              <a:t>Gildemeister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Live music at Acoustic Café </a:t>
            </a:r>
          </a:p>
          <a:p>
            <a:pPr lvl="1"/>
            <a:r>
              <a:rPr lang="en-US" dirty="0" smtClean="0"/>
              <a:t>Most Fridays and Saturdays</a:t>
            </a:r>
          </a:p>
          <a:p>
            <a:pPr lvl="1"/>
            <a:r>
              <a:rPr lang="en-US" dirty="0" smtClean="0"/>
              <a:t>Free!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98" y="548005"/>
            <a:ext cx="3210298" cy="2414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552" y="3546658"/>
            <a:ext cx="4144708" cy="30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891"/>
          </a:xfrm>
        </p:spPr>
        <p:txBody>
          <a:bodyPr/>
          <a:lstStyle/>
          <a:p>
            <a:r>
              <a:rPr lang="en-US" dirty="0" smtClean="0"/>
              <a:t>WSU Statistics &amp; Data Science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45920"/>
            <a:ext cx="10805160" cy="509320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-  7 dedicated statistics faculty (some of which dabble in data science)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- Statistics BS: </a:t>
            </a:r>
          </a:p>
          <a:p>
            <a:pPr lvl="1"/>
            <a:r>
              <a:rPr lang="en-US" dirty="0" smtClean="0"/>
              <a:t>Offered since ____</a:t>
            </a:r>
          </a:p>
          <a:p>
            <a:pPr lvl="2"/>
            <a:r>
              <a:rPr lang="en-US" dirty="0" smtClean="0"/>
              <a:t>Calculus I-III, linear algebra</a:t>
            </a:r>
          </a:p>
          <a:p>
            <a:pPr lvl="2"/>
            <a:r>
              <a:rPr lang="en-US" dirty="0" smtClean="0"/>
              <a:t>Two semesters of intro stat</a:t>
            </a:r>
          </a:p>
          <a:p>
            <a:pPr lvl="2"/>
            <a:r>
              <a:rPr lang="en-US" dirty="0" smtClean="0"/>
              <a:t>Regression analysis</a:t>
            </a:r>
          </a:p>
          <a:p>
            <a:pPr lvl="2"/>
            <a:r>
              <a:rPr lang="en-US" dirty="0" smtClean="0"/>
              <a:t>Experimental design and analysis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athematical statistics (stat theory)</a:t>
            </a:r>
          </a:p>
          <a:p>
            <a:pPr lvl="2"/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8-15 students graduate each year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- Data Science BS: </a:t>
            </a:r>
            <a:endParaRPr lang="en-US" b="1" dirty="0"/>
          </a:p>
          <a:p>
            <a:pPr lvl="1"/>
            <a:r>
              <a:rPr lang="en-US" dirty="0" smtClean="0"/>
              <a:t>Began Spring 2015</a:t>
            </a:r>
          </a:p>
          <a:p>
            <a:pPr lvl="1"/>
            <a:r>
              <a:rPr lang="en-US" dirty="0" smtClean="0"/>
              <a:t>Expansive growth</a:t>
            </a:r>
          </a:p>
          <a:p>
            <a:pPr lvl="2"/>
            <a:r>
              <a:rPr lang="en-US" dirty="0"/>
              <a:t>CS </a:t>
            </a:r>
            <a:r>
              <a:rPr lang="en-US" dirty="0" smtClean="0"/>
              <a:t>core</a:t>
            </a:r>
          </a:p>
          <a:p>
            <a:pPr lvl="2"/>
            <a:r>
              <a:rPr lang="en-US" dirty="0"/>
              <a:t>“Interdisciplinary emphasis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Intro to Data Science</a:t>
            </a:r>
          </a:p>
          <a:p>
            <a:pPr lvl="2"/>
            <a:r>
              <a:rPr lang="en-US" dirty="0" smtClean="0"/>
              <a:t>Management of structured data</a:t>
            </a:r>
          </a:p>
          <a:p>
            <a:pPr lvl="2"/>
            <a:r>
              <a:rPr lang="en-US" dirty="0" smtClean="0"/>
              <a:t>Data visualization</a:t>
            </a:r>
          </a:p>
          <a:p>
            <a:pPr lvl="2"/>
            <a:r>
              <a:rPr lang="en-US" dirty="0" smtClean="0"/>
              <a:t>Advanced “data computing” with Python</a:t>
            </a:r>
          </a:p>
          <a:p>
            <a:pPr lvl="2"/>
            <a:r>
              <a:rPr lang="en-US" dirty="0" smtClean="0"/>
              <a:t>Unsupervised and supervised learning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9384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day to day at the REU…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832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First half (~June): “Filling the toolkit”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Meet 8:30-12 in </a:t>
            </a:r>
            <a:r>
              <a:rPr lang="en-US" dirty="0" err="1" smtClean="0"/>
              <a:t>Gildemeister</a:t>
            </a:r>
            <a:r>
              <a:rPr lang="en-US" dirty="0" smtClean="0"/>
              <a:t> 135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Lunch 12-1:30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“Homework” from the day’s concepts: 1:30-4:30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Faculty will be available to answer emails </a:t>
            </a:r>
            <a:r>
              <a:rPr lang="en-US" i="1" u="sng" dirty="0" smtClean="0"/>
              <a:t>once</a:t>
            </a:r>
            <a:r>
              <a:rPr lang="en-US" i="1" dirty="0" smtClean="0"/>
              <a:t> </a:t>
            </a:r>
            <a:r>
              <a:rPr lang="en-US" dirty="0" smtClean="0"/>
              <a:t>in the afternoon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Present results next morning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Lots of trips planned as well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>
                <a:hlinkClick r:id="rId2"/>
              </a:rPr>
              <a:t>Tentative Calendar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Second half (~July): Work on IPUMS research questions</a:t>
            </a:r>
          </a:p>
          <a:p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JSM: July 29-August 3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Concepts covered as needed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 smtClean="0"/>
          </a:p>
          <a:p>
            <a:r>
              <a:rPr lang="en-US" dirty="0" smtClean="0"/>
              <a:t>You are welcome to use Gild 135 or lounge next door (code 7913*) anytime </a:t>
            </a:r>
            <a:endParaRPr lang="en-US" dirty="0"/>
          </a:p>
          <a:p>
            <a:r>
              <a:rPr lang="en-US" dirty="0" smtClean="0"/>
              <a:t>Play time throughout!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369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to know each other!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8327"/>
          </a:xfrm>
        </p:spPr>
        <p:txBody>
          <a:bodyPr>
            <a:normAutofit/>
          </a:bodyPr>
          <a:lstStyle/>
          <a:p>
            <a:r>
              <a:rPr lang="en-US" dirty="0" smtClean="0"/>
              <a:t>What first piqued your interest in statistics/data science?</a:t>
            </a:r>
          </a:p>
          <a:p>
            <a:endParaRPr lang="en-US" dirty="0"/>
          </a:p>
          <a:p>
            <a:r>
              <a:rPr lang="en-US" dirty="0" smtClean="0"/>
              <a:t>What are some of your “hobbies”?  </a:t>
            </a:r>
          </a:p>
          <a:p>
            <a:endParaRPr lang="en-US" dirty="0"/>
          </a:p>
          <a:p>
            <a:r>
              <a:rPr lang="en-US" dirty="0" smtClean="0"/>
              <a:t>What aspects of the REU most excite you?</a:t>
            </a:r>
          </a:p>
        </p:txBody>
      </p:sp>
    </p:spTree>
    <p:extLst>
      <p:ext uri="{BB962C8B-B14F-4D97-AF65-F5344CB8AC3E}">
        <p14:creationId xmlns:p14="http://schemas.microsoft.com/office/powerpoint/2010/main" val="315785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403</Words>
  <Application>Microsoft Office PowerPoint</Application>
  <PresentationFormat>Widescreen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Welcome! </vt:lpstr>
      <vt:lpstr>You’re here!</vt:lpstr>
      <vt:lpstr>Coffee shops</vt:lpstr>
      <vt:lpstr>Outdoors</vt:lpstr>
      <vt:lpstr>Other</vt:lpstr>
      <vt:lpstr>WSU Statistics &amp; Data Science </vt:lpstr>
      <vt:lpstr>Your day to day at the REU…</vt:lpstr>
      <vt:lpstr>Let’s get to know each other!</vt:lpstr>
    </vt:vector>
  </TitlesOfParts>
  <Company>Winona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 </dc:title>
  <dc:creator>Bergen, Silas R</dc:creator>
  <cp:lastModifiedBy>Bergen, Silas R</cp:lastModifiedBy>
  <cp:revision>6</cp:revision>
  <dcterms:created xsi:type="dcterms:W3CDTF">2017-05-30T13:18:10Z</dcterms:created>
  <dcterms:modified xsi:type="dcterms:W3CDTF">2017-05-30T13:50:26Z</dcterms:modified>
</cp:coreProperties>
</file>